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0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456CF-8B20-614E-87CF-0CC66DB311D3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75F54-0722-784D-BC2F-31A212443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9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9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4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1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2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1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2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F13D2-A3D6-144D-8043-C96FDB88327E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B960-9070-C94F-BEAA-4B2101A0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1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71826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/>
              <a:t>2017 AP Statistics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05504"/>
            <a:ext cx="6400800" cy="720998"/>
          </a:xfrm>
        </p:spPr>
        <p:txBody>
          <a:bodyPr>
            <a:normAutofit lnSpcReduction="10000"/>
          </a:bodyPr>
          <a:lstStyle/>
          <a:p>
            <a:r>
              <a:rPr lang="en-US" sz="4500" dirty="0"/>
              <a:t>Scoring Quick Notes</a:t>
            </a:r>
          </a:p>
          <a:p>
            <a:endParaRPr lang="en-US" sz="4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7D02A6-0E73-4040-B1DD-3EF0BD9AE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709" y="4838645"/>
            <a:ext cx="5552582" cy="9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8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7772400" cy="1470025"/>
          </a:xfrm>
        </p:spPr>
        <p:txBody>
          <a:bodyPr/>
          <a:lstStyle/>
          <a:p>
            <a:pPr algn="l"/>
            <a:r>
              <a:rPr lang="en-US" b="1" dirty="0"/>
              <a:t>Question #1: Weight of Wolves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Part (a)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  acceptable definitions for all 3 + context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P  2 out of the 3    OR    all 3 but missing context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Part (b):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(1) slope = 35.02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increase of specified amount weight for each unit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increase in length.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(3) “on average” or “predicted” (non deterministic)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	P: 2 of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Part (c): 2 components</a:t>
            </a:r>
            <a:endParaRPr lang="de-DE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de-DE" b="1" dirty="0">
                <a:solidFill>
                  <a:schemeClr val="tx1"/>
                </a:solidFill>
                <a:sym typeface="Wingdings"/>
              </a:rPr>
              <a:t>	(1) </a:t>
            </a:r>
            <a:r>
              <a:rPr lang="de-DE" b="1" dirty="0" err="1">
                <a:solidFill>
                  <a:schemeClr val="tx1"/>
                </a:solidFill>
                <a:sym typeface="Wingdings"/>
              </a:rPr>
              <a:t>predicted</a:t>
            </a:r>
            <a:r>
              <a:rPr lang="de-DE" b="1" dirty="0">
                <a:solidFill>
                  <a:schemeClr val="tx1"/>
                </a:solidFill>
                <a:sym typeface="Wingdings"/>
              </a:rPr>
              <a:t> = 32.57 kg (2) </a:t>
            </a:r>
            <a:r>
              <a:rPr lang="de-DE" b="1" dirty="0" err="1">
                <a:solidFill>
                  <a:schemeClr val="tx1"/>
                </a:solidFill>
                <a:sym typeface="Wingdings"/>
              </a:rPr>
              <a:t>actual</a:t>
            </a:r>
            <a:r>
              <a:rPr lang="de-DE" b="1" dirty="0">
                <a:solidFill>
                  <a:schemeClr val="tx1"/>
                </a:solidFill>
                <a:sym typeface="Wingdings"/>
              </a:rPr>
              <a:t> = 22.9 + </a:t>
            </a:r>
            <a:r>
              <a:rPr lang="de-DE" b="1" dirty="0" err="1">
                <a:solidFill>
                  <a:schemeClr val="tx1"/>
                </a:solidFill>
                <a:sym typeface="Wingdings"/>
              </a:rPr>
              <a:t>work</a:t>
            </a:r>
            <a:endParaRPr lang="de-DE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de-DE" b="1" dirty="0">
                <a:solidFill>
                  <a:schemeClr val="tx1"/>
                </a:solidFill>
                <a:sym typeface="Wingdings"/>
              </a:rPr>
              <a:t>	E: </a:t>
            </a:r>
            <a:r>
              <a:rPr lang="de-DE" b="1" dirty="0" err="1">
                <a:solidFill>
                  <a:schemeClr val="tx1"/>
                </a:solidFill>
                <a:sym typeface="Wingdings"/>
              </a:rPr>
              <a:t>both</a:t>
            </a:r>
            <a:r>
              <a:rPr lang="de-DE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de-DE" b="1" dirty="0" err="1">
                <a:solidFill>
                  <a:schemeClr val="tx1"/>
                </a:solidFill>
                <a:sym typeface="Wingdings"/>
              </a:rPr>
              <a:t>components</a:t>
            </a:r>
            <a:r>
              <a:rPr lang="de-DE" b="1" dirty="0">
                <a:solidFill>
                  <a:schemeClr val="tx1"/>
                </a:solidFill>
                <a:sym typeface="Wingdings"/>
              </a:rPr>
              <a:t>	P: 1 </a:t>
            </a:r>
            <a:r>
              <a:rPr lang="de-DE" b="1" dirty="0" err="1">
                <a:solidFill>
                  <a:schemeClr val="tx1"/>
                </a:solidFill>
                <a:sym typeface="Wingdings"/>
              </a:rPr>
              <a:t>component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rgbClr val="0000FF"/>
                </a:solidFill>
                <a:sym typeface="Wingdings"/>
              </a:rPr>
              <a:t>4: EEE		3:EEP		2: EEI, EPP, EPI, PPP		1: EII, PPI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B22D6-7A66-D449-9673-D8B624424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92" y="6319198"/>
            <a:ext cx="2677964" cy="46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94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7772400" cy="1470025"/>
          </a:xfrm>
        </p:spPr>
        <p:txBody>
          <a:bodyPr/>
          <a:lstStyle/>
          <a:p>
            <a:pPr algn="l"/>
            <a:r>
              <a:rPr lang="en-US" b="1" dirty="0"/>
              <a:t>Question #2: Soda Thieves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Section 1: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(1) Identify procedure (name or formula).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Check random and (3) normal condition (with #s)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		P: 2 out of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Section 2: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E </a:t>
            </a:r>
            <a:r>
              <a:rPr lang="en-US" b="1" dirty="0">
                <a:solidFill>
                  <a:schemeClr val="tx1"/>
                </a:solidFill>
              </a:rPr>
              <a:t>correct interval (0.1883, 0.3867)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P correct interval with wrong work or vice versa.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Section 3: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(1) population proportion, (2) “water” cups, (3) 95% </a:t>
            </a:r>
            <a:r>
              <a:rPr lang="en-US" b="1" u="sng" dirty="0">
                <a:solidFill>
                  <a:schemeClr val="tx1"/>
                </a:solidFill>
                <a:sym typeface="Wingdings"/>
              </a:rPr>
              <a:t>confidence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.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 	P: missing (2) OR missing (3)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Section 4: Part (b)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  correct interval ($141.25, 290.00) with work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P  (565,1160) OR (0.05,0.10) OR correct interval with no work.</a:t>
            </a:r>
          </a:p>
          <a:p>
            <a:pPr algn="l"/>
            <a:r>
              <a:rPr lang="en-US" b="1" dirty="0">
                <a:solidFill>
                  <a:srgbClr val="0000FF"/>
                </a:solidFill>
                <a:sym typeface="Wingdings"/>
              </a:rPr>
              <a:t>+1 for E and +½ for P. Holistic scoring. All 3.5 scores round down.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C595E-B36C-7C4F-AE99-0A85D8082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92" y="6319198"/>
            <a:ext cx="2677964" cy="46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3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4818"/>
            <a:ext cx="8202083" cy="1470025"/>
          </a:xfrm>
        </p:spPr>
        <p:txBody>
          <a:bodyPr/>
          <a:lstStyle/>
          <a:p>
            <a:pPr algn="l"/>
            <a:r>
              <a:rPr lang="en-US" b="1" dirty="0"/>
              <a:t>Question #3: Diameter of Melons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Part (a):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(1) Normality and parameters,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(2) Boundary and direction, 	(3)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correct probability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	P: 2 of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Part (b):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E correct probability + work shown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P correct probability + no work  OR  correct strategy + wrong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answer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Part (c):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E correct probability + work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P correct probability + no work  OR  correct strategy + wrong</a:t>
            </a:r>
          </a:p>
          <a:p>
            <a:pPr algn="l"/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rgbClr val="0000FF"/>
                </a:solidFill>
                <a:sym typeface="Wingdings"/>
              </a:rPr>
              <a:t>4: EEE		3:EEP		2: EEI, EPP, EPI, PPP		1: EII, PPI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839DDC-7E87-3D4E-8A01-2FB680B5C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92" y="6319198"/>
            <a:ext cx="2677964" cy="46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5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7772400" cy="1470025"/>
          </a:xfrm>
        </p:spPr>
        <p:txBody>
          <a:bodyPr/>
          <a:lstStyle/>
          <a:p>
            <a:pPr algn="l"/>
            <a:r>
              <a:rPr lang="en-US" b="1" dirty="0"/>
              <a:t>Question #4: Pottery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1" y="1233311"/>
            <a:ext cx="9172222" cy="528602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Section 1: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(1) centers about the same (2) variability different (3) context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	P: 2 of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Section 2: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(1) choose site III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compute sums of min and max for each site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(3) numerical justification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	P: 2 of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Section 3: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E choose Y AND justify with no overlap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P choose Y with poor justification OR good justification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and no choice</a:t>
            </a:r>
          </a:p>
          <a:p>
            <a:pPr algn="l"/>
            <a:r>
              <a:rPr lang="en-US" b="1" dirty="0">
                <a:solidFill>
                  <a:srgbClr val="0000FF"/>
                </a:solidFill>
                <a:sym typeface="Wingdings"/>
              </a:rPr>
              <a:t>4: EEE		3:EEP		2: EEI, EPP, EPI, PPP		1: EII, PPI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C18575-8695-1A4E-BAF8-3038ABED4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92" y="6319198"/>
            <a:ext cx="2677964" cy="46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7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7772400" cy="1470025"/>
          </a:xfrm>
        </p:spPr>
        <p:txBody>
          <a:bodyPr/>
          <a:lstStyle/>
          <a:p>
            <a:pPr algn="l"/>
            <a:r>
              <a:rPr lang="en-US" b="1" dirty="0"/>
              <a:t>Question #5: Schizophrenia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Section 1: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(1) Both hypotheses correct (context)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(2) Name procedure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(3) Check expected count condition (show #s)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 	P: 2 of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Section 2: 2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(1) X</a:t>
            </a:r>
            <a:r>
              <a:rPr lang="en-US" b="1" baseline="30000" dirty="0">
                <a:solidFill>
                  <a:schemeClr val="tx1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 = 10.88,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P-value = 0.012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  both components	P  1 of 2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Section 3: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(1) correct conclusion about H</a:t>
            </a:r>
            <a:r>
              <a:rPr lang="en-US" b="1" baseline="-25000" dirty="0">
                <a:solidFill>
                  <a:schemeClr val="tx1"/>
                </a:solidFill>
                <a:sym typeface="Wingdings"/>
              </a:rPr>
              <a:t>a</a:t>
            </a:r>
            <a:endParaRPr lang="en-US" b="1" dirty="0">
              <a:solidFill>
                <a:schemeClr val="tx1"/>
              </a:solidFill>
              <a:sym typeface="Wingdings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link P-value to alpha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(3) context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 	P: 2 of 3 components</a:t>
            </a:r>
          </a:p>
          <a:p>
            <a:pPr algn="l"/>
            <a:r>
              <a:rPr lang="en-US" b="1" dirty="0">
                <a:solidFill>
                  <a:srgbClr val="0000FF"/>
                </a:solidFill>
                <a:sym typeface="Wingdings"/>
              </a:rPr>
              <a:t>4: EEE		3:EEP		2: EEI, EPP, EPI, PPP		1: EII, PPI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72EA0D-D5D9-A843-9443-CDEA292E3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92" y="6319198"/>
            <a:ext cx="2677964" cy="46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4818"/>
            <a:ext cx="9144000" cy="1470025"/>
          </a:xfrm>
        </p:spPr>
        <p:txBody>
          <a:bodyPr/>
          <a:lstStyle/>
          <a:p>
            <a:pPr algn="l"/>
            <a:r>
              <a:rPr lang="en-US" b="1" dirty="0"/>
              <a:t>Question #6: Coin flip or chip method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222" y="1233311"/>
            <a:ext cx="9313333" cy="528602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Part (a):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(1) part (</a:t>
            </a:r>
            <a:r>
              <a:rPr lang="en-US" b="1" dirty="0" err="1">
                <a:solidFill>
                  <a:schemeClr val="tx1"/>
                </a:solidFill>
                <a:sym typeface="Wingdings"/>
              </a:rPr>
              <a:t>i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) correct probabilities in the table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part (</a:t>
            </a:r>
            <a:r>
              <a:rPr lang="en-US" b="1" dirty="0" err="1">
                <a:solidFill>
                  <a:schemeClr val="tx1"/>
                </a:solidFill>
                <a:sym typeface="Wingdings"/>
              </a:rPr>
              <a:t>i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) justifies answers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(3) part (ii) correct probability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 	P: 2 of 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Part (b): 2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(1) part (</a:t>
            </a:r>
            <a:r>
              <a:rPr lang="en-US" b="1" dirty="0" err="1">
                <a:solidFill>
                  <a:schemeClr val="tx1"/>
                </a:solidFill>
                <a:sym typeface="Wingdings"/>
              </a:rPr>
              <a:t>i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) correct probabilities in the table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part (ii) correct probability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both components 	P: 1 of 2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Part (c): </a:t>
            </a:r>
            <a:r>
              <a:rPr lang="en-US" b="1" dirty="0">
                <a:solidFill>
                  <a:schemeClr val="tx1"/>
                </a:solidFill>
              </a:rPr>
              <a:t>3 components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MUST CHOOSE CHIP METHOD, then check for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(1) benefit of the chip method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(2) drawback of the coin method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(3) responses (opinions, food preferences) of teachers and students might be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different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sym typeface="Wingdings"/>
              </a:rPr>
              <a:t>	E: all 3 components 	P: 1 or 2 of 3 components</a:t>
            </a:r>
          </a:p>
          <a:p>
            <a:pPr algn="l"/>
            <a:r>
              <a:rPr lang="en-US" b="1" dirty="0">
                <a:solidFill>
                  <a:srgbClr val="0000FF"/>
                </a:solidFill>
                <a:sym typeface="Wingdings"/>
              </a:rPr>
              <a:t>4: EEE		3:EEP		2: EEI, EPP, EPI, PPP		1: EII, PPI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29E6E5-116E-D74D-A732-E285AF954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92" y="6319198"/>
            <a:ext cx="2677964" cy="46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06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78</Words>
  <Application>Microsoft Macintosh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2017 AP Statistics Exam</vt:lpstr>
      <vt:lpstr>Question #1: Weight of Wolves</vt:lpstr>
      <vt:lpstr>Question #2: Soda Thieves</vt:lpstr>
      <vt:lpstr>Question #3: Diameter of Melons</vt:lpstr>
      <vt:lpstr>Question #4: Pottery Analysis</vt:lpstr>
      <vt:lpstr>Question #5: Schizophrenia</vt:lpstr>
      <vt:lpstr>Question #6: Coin flip or chip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AP Statistics Exam</dc:title>
  <dc:creator>Luke</dc:creator>
  <cp:lastModifiedBy>Luke Wilcox</cp:lastModifiedBy>
  <cp:revision>24</cp:revision>
  <dcterms:created xsi:type="dcterms:W3CDTF">2016-04-08T12:30:02Z</dcterms:created>
  <dcterms:modified xsi:type="dcterms:W3CDTF">2019-04-16T16:07:26Z</dcterms:modified>
</cp:coreProperties>
</file>