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5" r:id="rId4"/>
    <p:sldId id="257" r:id="rId5"/>
    <p:sldId id="258" r:id="rId6"/>
    <p:sldId id="259" r:id="rId7"/>
    <p:sldId id="261" r:id="rId8"/>
    <p:sldId id="260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15" autoAdjust="0"/>
    <p:restoredTop sz="94660"/>
  </p:normalViewPr>
  <p:slideViewPr>
    <p:cSldViewPr snapToGrid="0" snapToObjects="1">
      <p:cViewPr>
        <p:scale>
          <a:sx n="120" d="100"/>
          <a:sy n="120" d="100"/>
        </p:scale>
        <p:origin x="-11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456CF-8B20-614E-87CF-0CC66DB311D3}" type="datetimeFigureOut">
              <a:rPr lang="en-US" smtClean="0"/>
              <a:t>3/8/18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75F54-0722-784D-BC2F-31A212443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2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75F54-0722-784D-BC2F-31A2124439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2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9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9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4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1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2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1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2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F13D2-A3D6-144D-8043-C96FDB88327E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3B960-9070-C94F-BEAA-4B2101A0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1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2017 AP Statistics Exam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4500" dirty="0" smtClean="0"/>
              <a:t>Indiana Mock Reading</a:t>
            </a:r>
          </a:p>
          <a:p>
            <a:r>
              <a:rPr lang="en-US" sz="4500" dirty="0" smtClean="0"/>
              <a:t>Scoring Quick Notes</a:t>
            </a:r>
          </a:p>
          <a:p>
            <a:r>
              <a:rPr lang="en-US" sz="4500" dirty="0" smtClean="0"/>
              <a:t>Luke Wilcox</a:t>
            </a:r>
          </a:p>
          <a:p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261287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4818"/>
            <a:ext cx="9144000" cy="1470025"/>
          </a:xfrm>
        </p:spPr>
        <p:txBody>
          <a:bodyPr/>
          <a:lstStyle/>
          <a:p>
            <a:pPr algn="l"/>
            <a:r>
              <a:rPr lang="en-US" b="1" dirty="0" smtClean="0"/>
              <a:t>Reflect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222" y="1233311"/>
            <a:ext cx="9313333" cy="5286021"/>
          </a:xfrm>
        </p:spPr>
        <p:txBody>
          <a:bodyPr>
            <a:normAutofit/>
          </a:bodyPr>
          <a:lstStyle/>
          <a:p>
            <a:pPr marL="514350" indent="-514350" algn="l">
              <a:buAutoNum type="arabicParenBoth"/>
            </a:pPr>
            <a:r>
              <a:rPr lang="en-US" b="1" dirty="0" smtClean="0">
                <a:solidFill>
                  <a:schemeClr val="tx1"/>
                </a:solidFill>
              </a:rPr>
              <a:t>How has this mock reading informed you about what you will do in your AP Exam Review?</a:t>
            </a:r>
          </a:p>
          <a:p>
            <a:pPr marL="514350" indent="-514350" algn="l">
              <a:buAutoNum type="arabicParenBoth"/>
            </a:pPr>
            <a:r>
              <a:rPr lang="en-US" b="1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How has this mock reading informed you about how you will teach differently next year?</a:t>
            </a:r>
            <a:endParaRPr lang="en-US" b="1" dirty="0" smtClean="0">
              <a:solidFill>
                <a:srgbClr val="0000FF"/>
              </a:solidFill>
              <a:sym typeface="Wingdings"/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24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213" y="6375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PLAN FOR THE DAY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4213" y="1412383"/>
            <a:ext cx="8703359" cy="5233485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Introductions (Name, school, experience)</a:t>
            </a:r>
            <a:endParaRPr lang="en-US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Purpose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(1) Stack of Exams to be scored.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(2) To become better AP Stats teachers.</a:t>
            </a:r>
          </a:p>
          <a:p>
            <a:pPr marL="457200" indent="-457200" algn="l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Reflect on #1, 3</a:t>
            </a:r>
          </a:p>
          <a:p>
            <a:pPr marL="457200" indent="-457200" algn="l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Grade #2, 4, 5, 6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rgbClr val="0000FF"/>
              </a:solidFill>
              <a:sym typeface="Wingdings"/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037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4818"/>
            <a:ext cx="9144000" cy="1470025"/>
          </a:xfrm>
        </p:spPr>
        <p:txBody>
          <a:bodyPr/>
          <a:lstStyle/>
          <a:p>
            <a:pPr algn="l"/>
            <a:r>
              <a:rPr lang="en-US" b="1" dirty="0" smtClean="0"/>
              <a:t>Disclaimers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222" y="1233311"/>
            <a:ext cx="9313333" cy="5286021"/>
          </a:xfrm>
        </p:spPr>
        <p:txBody>
          <a:bodyPr>
            <a:normAutofit/>
          </a:bodyPr>
          <a:lstStyle/>
          <a:p>
            <a:pPr marL="514350" indent="-514350" algn="l">
              <a:buAutoNum type="arabicParenBoth"/>
            </a:pPr>
            <a:r>
              <a:rPr lang="en-US" b="1" dirty="0" smtClean="0">
                <a:solidFill>
                  <a:schemeClr val="tx1"/>
                </a:solidFill>
                <a:sym typeface="Wingdings"/>
              </a:rPr>
              <a:t> I don’t know everything.</a:t>
            </a:r>
          </a:p>
          <a:p>
            <a:pPr marL="514350" indent="-514350" algn="l">
              <a:buAutoNum type="arabicParenBoth"/>
            </a:pPr>
            <a:r>
              <a:rPr lang="en-US" b="1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I did not write the rubrics.</a:t>
            </a:r>
          </a:p>
          <a:p>
            <a:pPr algn="l"/>
            <a:endParaRPr lang="en-US" b="1" dirty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Hold up your right hand: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“I, _________, do solemnly swear, that I will grade consistently and according to the rubric”.</a:t>
            </a:r>
            <a:endParaRPr lang="en-US" b="1" dirty="0" smtClean="0">
              <a:solidFill>
                <a:srgbClr val="0000FF"/>
              </a:solidFill>
              <a:sym typeface="Wingdings"/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24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4818"/>
            <a:ext cx="7772400" cy="1470025"/>
          </a:xfrm>
        </p:spPr>
        <p:txBody>
          <a:bodyPr/>
          <a:lstStyle/>
          <a:p>
            <a:pPr algn="l"/>
            <a:r>
              <a:rPr lang="en-US" b="1" dirty="0" smtClean="0"/>
              <a:t>Question #1: Weight of Wolves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222" y="1233311"/>
            <a:ext cx="9313333" cy="528602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Part (a)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  acceptable definitions for all 3 + context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P  2 out of the 3    OR    all 3 but missing context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Part (b): 3 components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(1) slope = 35.02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(2) increase of specified amount weight for each unit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increase in length.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(3) “on average” or “predicted” (non deterministic)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E: all 3 components	P: 2 of 3 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Part (c): 2 components</a:t>
            </a:r>
            <a:endParaRPr lang="de-DE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de-DE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de-DE" b="1" dirty="0" smtClean="0">
                <a:solidFill>
                  <a:schemeClr val="tx1"/>
                </a:solidFill>
                <a:sym typeface="Wingdings"/>
              </a:rPr>
              <a:t>(1) </a:t>
            </a:r>
            <a:r>
              <a:rPr lang="de-DE" b="1" dirty="0" err="1" smtClean="0">
                <a:solidFill>
                  <a:schemeClr val="tx1"/>
                </a:solidFill>
                <a:sym typeface="Wingdings"/>
              </a:rPr>
              <a:t>predicted</a:t>
            </a:r>
            <a:r>
              <a:rPr lang="de-DE" b="1" dirty="0" smtClean="0">
                <a:solidFill>
                  <a:schemeClr val="tx1"/>
                </a:solidFill>
                <a:sym typeface="Wingdings"/>
              </a:rPr>
              <a:t> = 32.57 kg (2) </a:t>
            </a:r>
            <a:r>
              <a:rPr lang="de-DE" b="1" dirty="0" err="1" smtClean="0">
                <a:solidFill>
                  <a:schemeClr val="tx1"/>
                </a:solidFill>
                <a:sym typeface="Wingdings"/>
              </a:rPr>
              <a:t>actual</a:t>
            </a:r>
            <a:r>
              <a:rPr lang="de-DE" b="1" dirty="0" smtClean="0">
                <a:solidFill>
                  <a:schemeClr val="tx1"/>
                </a:solidFill>
                <a:sym typeface="Wingdings"/>
              </a:rPr>
              <a:t> = 22.9 + </a:t>
            </a:r>
            <a:r>
              <a:rPr lang="de-DE" b="1" dirty="0" err="1" smtClean="0">
                <a:solidFill>
                  <a:schemeClr val="tx1"/>
                </a:solidFill>
                <a:sym typeface="Wingdings"/>
              </a:rPr>
              <a:t>work</a:t>
            </a:r>
            <a:endParaRPr lang="de-DE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de-DE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de-DE" b="1" dirty="0" smtClean="0">
                <a:solidFill>
                  <a:schemeClr val="tx1"/>
                </a:solidFill>
                <a:sym typeface="Wingdings"/>
              </a:rPr>
              <a:t>E: </a:t>
            </a:r>
            <a:r>
              <a:rPr lang="de-DE" b="1" dirty="0" err="1" smtClean="0">
                <a:solidFill>
                  <a:schemeClr val="tx1"/>
                </a:solidFill>
                <a:sym typeface="Wingdings"/>
              </a:rPr>
              <a:t>both</a:t>
            </a:r>
            <a:r>
              <a:rPr lang="de-DE" b="1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de-DE" b="1" dirty="0" err="1" smtClean="0">
                <a:solidFill>
                  <a:schemeClr val="tx1"/>
                </a:solidFill>
                <a:sym typeface="Wingdings"/>
              </a:rPr>
              <a:t>components</a:t>
            </a:r>
            <a:r>
              <a:rPr lang="de-DE" b="1" dirty="0" smtClean="0">
                <a:solidFill>
                  <a:schemeClr val="tx1"/>
                </a:solidFill>
                <a:sym typeface="Wingdings"/>
              </a:rPr>
              <a:t>	P: 1 </a:t>
            </a:r>
            <a:r>
              <a:rPr lang="de-DE" b="1" dirty="0" err="1" smtClean="0">
                <a:solidFill>
                  <a:schemeClr val="tx1"/>
                </a:solidFill>
                <a:sym typeface="Wingdings"/>
              </a:rPr>
              <a:t>component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rgbClr val="0000FF"/>
                </a:solidFill>
                <a:sym typeface="Wingdings"/>
              </a:rPr>
              <a:t>4: EEE		3:EEP		2: EEI, </a:t>
            </a:r>
            <a:r>
              <a:rPr lang="en-US" b="1" dirty="0">
                <a:solidFill>
                  <a:srgbClr val="0000FF"/>
                </a:solidFill>
                <a:sym typeface="Wingdings"/>
              </a:rPr>
              <a:t>EPP, EPI, PPP</a:t>
            </a:r>
            <a:r>
              <a:rPr lang="en-US" b="1" dirty="0" smtClean="0">
                <a:solidFill>
                  <a:srgbClr val="0000FF"/>
                </a:solidFill>
                <a:sym typeface="Wingdings"/>
              </a:rPr>
              <a:t>		1: EII, PPI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48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4818"/>
            <a:ext cx="7772400" cy="1470025"/>
          </a:xfrm>
        </p:spPr>
        <p:txBody>
          <a:bodyPr/>
          <a:lstStyle/>
          <a:p>
            <a:pPr algn="l"/>
            <a:r>
              <a:rPr lang="en-US" b="1" dirty="0" smtClean="0"/>
              <a:t>Question #2: Soda Thieves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222" y="1233311"/>
            <a:ext cx="9313333" cy="528602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Section 1: 3 components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(1) Identify procedure (name or formula).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(2) Check random and (3)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normal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condition (with #s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)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E: all 3 components		P: 2 out of 3 components</a:t>
            </a:r>
            <a:endParaRPr lang="en-US" b="1" dirty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Section 2: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E </a:t>
            </a:r>
            <a:r>
              <a:rPr lang="en-US" b="1" dirty="0">
                <a:solidFill>
                  <a:schemeClr val="tx1"/>
                </a:solidFill>
              </a:rPr>
              <a:t>correct interval (0.1883, 0.3867)</a:t>
            </a:r>
            <a:endParaRPr lang="en-US" b="1" dirty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P correct interval with wrong work or vice versa.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Section 3: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3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components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(1) population proportion, (2) “water” cups, (3) 95% </a:t>
            </a:r>
            <a:r>
              <a:rPr lang="en-US" b="1" u="sng" dirty="0">
                <a:solidFill>
                  <a:schemeClr val="tx1"/>
                </a:solidFill>
                <a:sym typeface="Wingdings"/>
              </a:rPr>
              <a:t>confidence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.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E: all 3 components 	P: missing (2) OR missing (3)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Section 4: Part (b)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  correct interval ($141.25, 290.00) with work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P  (565,1160) OR (0.05,0.10) OR correct interval with no work.</a:t>
            </a:r>
          </a:p>
          <a:p>
            <a:pPr algn="l"/>
            <a:r>
              <a:rPr lang="en-US" b="1" dirty="0" smtClean="0">
                <a:solidFill>
                  <a:srgbClr val="0000FF"/>
                </a:solidFill>
                <a:sym typeface="Wingdings"/>
              </a:rPr>
              <a:t>+1 for E and +½ for P. Holistic scoring. All 3.5 scores round down.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030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14818"/>
            <a:ext cx="8202083" cy="1470025"/>
          </a:xfrm>
        </p:spPr>
        <p:txBody>
          <a:bodyPr/>
          <a:lstStyle/>
          <a:p>
            <a:pPr algn="l"/>
            <a:r>
              <a:rPr lang="en-US" b="1" dirty="0" smtClean="0"/>
              <a:t>Question #3: Diameter of Melons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222" y="1233311"/>
            <a:ext cx="9313333" cy="528602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Part (a): 3 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(1) Normality and parameters,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(2) Boundary and direction, 	(3)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correct probability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E: all 3 components	P: 2 of 3 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Part (b):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E correct probability + work shown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P correct probability + no work  OR  correct strategy + wrong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answer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Part (c):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E correct probability + work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P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correct probability + no work  OR  correct strategy +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wrong</a:t>
            </a:r>
            <a:endParaRPr lang="en-US" b="1" dirty="0">
              <a:solidFill>
                <a:schemeClr val="tx1"/>
              </a:solidFill>
              <a:sym typeface="Wingdings"/>
            </a:endParaRPr>
          </a:p>
          <a:p>
            <a:pPr algn="l"/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>
                <a:solidFill>
                  <a:srgbClr val="0000FF"/>
                </a:solidFill>
                <a:sym typeface="Wingdings"/>
              </a:rPr>
              <a:t>4: EEE		3:EEP		2: EEI, </a:t>
            </a:r>
            <a:r>
              <a:rPr lang="en-US" b="1" dirty="0" smtClean="0">
                <a:solidFill>
                  <a:srgbClr val="0000FF"/>
                </a:solidFill>
                <a:sym typeface="Wingdings"/>
              </a:rPr>
              <a:t>EPP, EPI, </a:t>
            </a:r>
            <a:r>
              <a:rPr lang="en-US" b="1" dirty="0">
                <a:solidFill>
                  <a:srgbClr val="0000FF"/>
                </a:solidFill>
                <a:sym typeface="Wingdings"/>
              </a:rPr>
              <a:t>PPP		1: EII, PPI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56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4818"/>
            <a:ext cx="7772400" cy="1470025"/>
          </a:xfrm>
        </p:spPr>
        <p:txBody>
          <a:bodyPr/>
          <a:lstStyle/>
          <a:p>
            <a:pPr algn="l"/>
            <a:r>
              <a:rPr lang="en-US" b="1" dirty="0" smtClean="0"/>
              <a:t>Question #</a:t>
            </a:r>
            <a:r>
              <a:rPr lang="en-US" b="1" dirty="0" smtClean="0"/>
              <a:t>4: Pottery Analysis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221" y="1233311"/>
            <a:ext cx="9172222" cy="528602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Section 1: </a:t>
            </a:r>
            <a:r>
              <a:rPr lang="en-US" b="1" dirty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(1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) centers about the same (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2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) variability different (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3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) context</a:t>
            </a:r>
            <a:endParaRPr lang="en-US" b="1" dirty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E: all 3 components	P: 2 of 3 components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Section 2: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3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(1) choose site III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(2) compute sums of min and max for each site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(3) numerical justification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E: all 3 components	P: 2 of 3 components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Section 3: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E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 choose Y AND justify with no overlap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P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choose Y with poor justification OR good justification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and no choice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rgbClr val="0000FF"/>
                </a:solidFill>
                <a:sym typeface="Wingdings"/>
              </a:rPr>
              <a:t>4: EEE		3:EEP		2: EEI, EPP, EPI, PPP		1: EII, PPI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73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4818"/>
            <a:ext cx="7772400" cy="1470025"/>
          </a:xfrm>
        </p:spPr>
        <p:txBody>
          <a:bodyPr/>
          <a:lstStyle/>
          <a:p>
            <a:pPr algn="l"/>
            <a:r>
              <a:rPr lang="en-US" b="1" dirty="0" smtClean="0"/>
              <a:t>Question #</a:t>
            </a:r>
            <a:r>
              <a:rPr lang="en-US" b="1" dirty="0"/>
              <a:t>5</a:t>
            </a:r>
            <a:r>
              <a:rPr lang="en-US" b="1" dirty="0" smtClean="0"/>
              <a:t>: Schizophrenia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222" y="1233311"/>
            <a:ext cx="9313333" cy="528602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Section 1: 3 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(1) Both hypotheses correct (context)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(2) Name procedure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(3) Check expected count condition (show #s)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E: all 3 components 	P: 2 of 3 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Section 2: 2 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(1) X</a:t>
            </a:r>
            <a:r>
              <a:rPr lang="en-US" b="1" baseline="30000" dirty="0" smtClean="0">
                <a:solidFill>
                  <a:schemeClr val="tx1"/>
                </a:solidFill>
                <a:sym typeface="Wingdings"/>
              </a:rPr>
              <a:t>2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 = 10.88,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(2) P-value = 0.012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E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  both components	P  1 of 2 components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Section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3: 3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(1) correct conclusion about H</a:t>
            </a:r>
            <a:r>
              <a:rPr lang="en-US" b="1" baseline="-25000" dirty="0" smtClean="0">
                <a:solidFill>
                  <a:schemeClr val="tx1"/>
                </a:solidFill>
                <a:sym typeface="Wingdings"/>
              </a:rPr>
              <a:t>a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(2) link P-value to alpha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	(3) context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E: all 3 components 	P: 2 of 3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components</a:t>
            </a:r>
          </a:p>
          <a:p>
            <a:pPr algn="l"/>
            <a:r>
              <a:rPr lang="en-US" b="1" dirty="0">
                <a:solidFill>
                  <a:srgbClr val="0000FF"/>
                </a:solidFill>
                <a:sym typeface="Wingdings"/>
              </a:rPr>
              <a:t>4: EEE		3:EEP		2: EEI, EPP, EPI, PPP		1: EII, PPI</a:t>
            </a:r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223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4818"/>
            <a:ext cx="9144000" cy="1470025"/>
          </a:xfrm>
        </p:spPr>
        <p:txBody>
          <a:bodyPr/>
          <a:lstStyle/>
          <a:p>
            <a:pPr algn="l"/>
            <a:r>
              <a:rPr lang="en-US" b="1" dirty="0" smtClean="0"/>
              <a:t>Question #</a:t>
            </a:r>
            <a:r>
              <a:rPr lang="en-US" b="1" dirty="0" smtClean="0"/>
              <a:t>6: Coin flip or chip method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8222" y="1233311"/>
            <a:ext cx="9313333" cy="5286021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Part (a): 3 </a:t>
            </a:r>
            <a:r>
              <a:rPr lang="en-US" b="1" dirty="0" smtClean="0">
                <a:solidFill>
                  <a:schemeClr val="tx1"/>
                </a:solidFill>
              </a:rPr>
              <a:t>components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(1) part (</a:t>
            </a:r>
            <a:r>
              <a:rPr lang="en-US" b="1" dirty="0" err="1" smtClean="0">
                <a:solidFill>
                  <a:schemeClr val="tx1"/>
                </a:solidFill>
                <a:sym typeface="Wingdings"/>
              </a:rPr>
              <a:t>i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) correct probabilities in the table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(2) part (</a:t>
            </a:r>
            <a:r>
              <a:rPr lang="en-US" b="1" dirty="0" err="1" smtClean="0">
                <a:solidFill>
                  <a:schemeClr val="tx1"/>
                </a:solidFill>
                <a:sym typeface="Wingdings"/>
              </a:rPr>
              <a:t>i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) justifies answers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(3) part (ii) correct probability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: all 3 components 	P: 2 of 3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components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Part (b)</a:t>
            </a:r>
            <a:r>
              <a:rPr lang="en-US" b="1" dirty="0" smtClean="0">
                <a:solidFill>
                  <a:schemeClr val="tx1"/>
                </a:solidFill>
              </a:rPr>
              <a:t>: 2 components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(1) part (</a:t>
            </a:r>
            <a:r>
              <a:rPr lang="en-US" b="1" dirty="0" err="1" smtClean="0">
                <a:solidFill>
                  <a:schemeClr val="tx1"/>
                </a:solidFill>
                <a:sym typeface="Wingdings"/>
              </a:rPr>
              <a:t>i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) correct probabilities in the table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(2) part (ii) correct probability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E: both components 	P: 1 of 2 components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sym typeface="Wingdings"/>
              </a:rPr>
              <a:t>Part (c): </a:t>
            </a:r>
            <a:r>
              <a:rPr lang="en-US" b="1" dirty="0">
                <a:solidFill>
                  <a:schemeClr val="tx1"/>
                </a:solidFill>
              </a:rPr>
              <a:t>3 </a:t>
            </a:r>
            <a:r>
              <a:rPr lang="en-US" b="1" dirty="0" smtClean="0">
                <a:solidFill>
                  <a:schemeClr val="tx1"/>
                </a:solidFill>
              </a:rPr>
              <a:t>components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MUST CHOOSE CHIP METHOD, then check for </a:t>
            </a:r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(1)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benefit of the chip method</a:t>
            </a:r>
            <a:endParaRPr lang="en-US" b="1" dirty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(2)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drawback of the coin method</a:t>
            </a:r>
            <a:endParaRPr lang="en-US" b="1" dirty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(3)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responses (opinions, food preferences) of teachers and students might be </a:t>
            </a: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different</a:t>
            </a:r>
            <a:endParaRPr lang="en-US" b="1" dirty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sym typeface="Wingdings"/>
              </a:rPr>
              <a:t>	E: all 3 components 	P: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1 or 2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of 3 components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algn="l"/>
            <a:r>
              <a:rPr lang="en-US" b="1" dirty="0" smtClean="0">
                <a:solidFill>
                  <a:srgbClr val="0000FF"/>
                </a:solidFill>
                <a:sym typeface="Wingdings"/>
              </a:rPr>
              <a:t>4: EEE		3:EEP		2: EEI, EPP, EPI, PPP		1: EII, PPI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60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212</Words>
  <Application>Microsoft Macintosh PowerPoint</Application>
  <PresentationFormat>On-screen Show (4:3)</PresentationFormat>
  <Paragraphs>114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2017 AP Statistics Exam</vt:lpstr>
      <vt:lpstr>PLAN FOR THE DAY</vt:lpstr>
      <vt:lpstr>Disclaimers</vt:lpstr>
      <vt:lpstr>Question #1: Weight of Wolves</vt:lpstr>
      <vt:lpstr>Question #2: Soda Thieves</vt:lpstr>
      <vt:lpstr>Question #3: Diameter of Melons</vt:lpstr>
      <vt:lpstr>Question #4: Pottery Analysis</vt:lpstr>
      <vt:lpstr>Question #5: Schizophrenia</vt:lpstr>
      <vt:lpstr>Question #6: Coin flip or chip method</vt:lpstr>
      <vt:lpstr>Reflect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AP Statistics Exam</dc:title>
  <dc:creator>Luke</dc:creator>
  <cp:lastModifiedBy>Luke</cp:lastModifiedBy>
  <cp:revision>23</cp:revision>
  <dcterms:created xsi:type="dcterms:W3CDTF">2016-04-08T12:30:02Z</dcterms:created>
  <dcterms:modified xsi:type="dcterms:W3CDTF">2018-03-08T14:48:14Z</dcterms:modified>
</cp:coreProperties>
</file>