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82" r:id="rId3"/>
    <p:sldId id="289" r:id="rId4"/>
    <p:sldId id="265" r:id="rId5"/>
    <p:sldId id="278" r:id="rId6"/>
    <p:sldId id="284" r:id="rId7"/>
    <p:sldId id="287" r:id="rId8"/>
    <p:sldId id="288" r:id="rId9"/>
    <p:sldId id="275" r:id="rId10"/>
    <p:sldId id="280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nyurl.com/NCTMcand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2"/>
            <a:ext cx="10889974" cy="3043358"/>
          </a:xfrm>
        </p:spPr>
        <p:txBody>
          <a:bodyPr/>
          <a:lstStyle/>
          <a:p>
            <a:r>
              <a:rPr lang="en-US" sz="6000" dirty="0"/>
              <a:t>STATS Content Every Math Teacher Should Know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420" y="3451435"/>
            <a:ext cx="9853503" cy="1807976"/>
          </a:xfrm>
        </p:spPr>
        <p:txBody>
          <a:bodyPr>
            <a:normAutofit/>
          </a:bodyPr>
          <a:lstStyle/>
          <a:p>
            <a:r>
              <a:rPr lang="en-US" sz="2800" dirty="0"/>
              <a:t>Lindsey </a:t>
            </a:r>
            <a:r>
              <a:rPr lang="en-US" sz="2800" dirty="0" err="1"/>
              <a:t>Gallas</a:t>
            </a:r>
            <a:r>
              <a:rPr lang="en-US" sz="2800" dirty="0"/>
              <a:t> And Luke Wilcox</a:t>
            </a:r>
          </a:p>
          <a:p>
            <a:r>
              <a:rPr lang="en-US" sz="2800" dirty="0"/>
              <a:t>East Kentwood High School</a:t>
            </a:r>
          </a:p>
          <a:p>
            <a:r>
              <a:rPr lang="en-US" sz="2800" dirty="0" err="1"/>
              <a:t>www.StatsMedic.com</a:t>
            </a:r>
            <a:r>
              <a:rPr lang="en-US" sz="2800" dirty="0"/>
              <a:t>/CMC2019</a:t>
            </a:r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5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6450"/>
            <a:ext cx="9370379" cy="1371600"/>
          </a:xfrm>
        </p:spPr>
        <p:txBody>
          <a:bodyPr>
            <a:noAutofit/>
          </a:bodyPr>
          <a:lstStyle/>
          <a:p>
            <a:r>
              <a:rPr lang="en-US" sz="4400" dirty="0"/>
              <a:t>Experience First, Formalize Later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2527"/>
            <a:ext cx="10160000" cy="4373563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/>
              <a:t>Engaging context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Address learning targets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Low floor, high ceiling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Math dial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Scaffolding and linking questions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Concrete to conceptual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4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4171"/>
            <a:ext cx="11211339" cy="4915570"/>
          </a:xfrm>
        </p:spPr>
        <p:txBody>
          <a:bodyPr>
            <a:normAutofit/>
          </a:bodyPr>
          <a:lstStyle/>
          <a:p>
            <a:r>
              <a:rPr lang="en-US" sz="3600" dirty="0"/>
              <a:t>Handouts at </a:t>
            </a:r>
            <a:r>
              <a:rPr lang="en-US" sz="3600" dirty="0" err="1"/>
              <a:t>www.statsmedic.com</a:t>
            </a:r>
            <a:r>
              <a:rPr lang="en-US" sz="3600" dirty="0"/>
              <a:t>/CMC2019. 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Contact:</a:t>
            </a:r>
          </a:p>
          <a:p>
            <a:pPr lvl="1"/>
            <a:r>
              <a:rPr lang="en-US" sz="3600" dirty="0" err="1"/>
              <a:t>lindsey@statsmedic.com</a:t>
            </a:r>
            <a:r>
              <a:rPr lang="en-US" sz="3600" dirty="0"/>
              <a:t>, </a:t>
            </a:r>
            <a:r>
              <a:rPr lang="en-US" sz="3600" dirty="0" err="1"/>
              <a:t>luke@statsmedic.com</a:t>
            </a:r>
            <a:endParaRPr lang="en-US" sz="3600" dirty="0"/>
          </a:p>
          <a:p>
            <a:pPr lvl="1"/>
            <a:r>
              <a:rPr lang="en-US" sz="3600" dirty="0"/>
              <a:t>Twitter: @</a:t>
            </a:r>
            <a:r>
              <a:rPr lang="en-US" sz="3600" dirty="0" err="1"/>
              <a:t>TheStatsMedic</a:t>
            </a:r>
            <a:endParaRPr lang="en-US" sz="3600" dirty="0"/>
          </a:p>
          <a:p>
            <a:pPr lvl="1"/>
            <a:r>
              <a:rPr lang="en-US" sz="3600" dirty="0"/>
              <a:t>Facebook: The Stats Medic</a:t>
            </a:r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4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LINDSEY OR LUKE?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Has been to 126 Phish concerts.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Has been bungee jumping.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Is a coffee snob.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Cut the top off a car to make a convertible.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Has a 100 foot slip-n-slide in their backyard.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Teaches at East Kentwood High School.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03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967E-1D2C-C841-B06E-D5597E228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7"/>
            <a:ext cx="10159999" cy="2322853"/>
          </a:xfrm>
        </p:spPr>
        <p:txBody>
          <a:bodyPr>
            <a:normAutofit/>
          </a:bodyPr>
          <a:lstStyle/>
          <a:p>
            <a:r>
              <a:rPr lang="en-US" dirty="0"/>
              <a:t>Why is it important that Math teachers are comfortable with statistics?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8BFE7-E904-DF42-80D5-EFAA9257C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21259"/>
            <a:ext cx="10160000" cy="330490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3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717"/>
            <a:ext cx="11013004" cy="1531583"/>
          </a:xfrm>
        </p:spPr>
        <p:txBody>
          <a:bodyPr>
            <a:normAutofit/>
          </a:bodyPr>
          <a:lstStyle/>
          <a:p>
            <a:r>
              <a:rPr lang="en-US" sz="4800" dirty="0"/>
              <a:t>Math Content Areas on SAT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47336" y="1952863"/>
          <a:ext cx="8747184" cy="3638058"/>
        </p:xfrm>
        <a:graphic>
          <a:graphicData uri="http://schemas.openxmlformats.org/drawingml/2006/table">
            <a:tbl>
              <a:tblPr/>
              <a:tblGrid>
                <a:gridCol w="502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34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Heart of Algebra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Questions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89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 Solving and Data Analysis</a:t>
                      </a:r>
                      <a:endParaRPr lang="en-US" sz="2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Questions</a:t>
                      </a:r>
                      <a:endParaRPr lang="en-US" sz="2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  <a:endParaRPr lang="en-US" sz="28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34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Passport to Advanced Mathematics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Questions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34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Topics in Mathematics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Questions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5732564" y="6047198"/>
            <a:ext cx="8748120" cy="330208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2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020300" cy="1371600"/>
          </a:xfrm>
        </p:spPr>
        <p:txBody>
          <a:bodyPr>
            <a:normAutofit/>
          </a:bodyPr>
          <a:lstStyle/>
          <a:p>
            <a:r>
              <a:rPr lang="en-US" sz="4400" dirty="0"/>
              <a:t>SAT CONTENT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314F91-BF58-8348-A452-8DEB6106F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75" y="1874963"/>
            <a:ext cx="11751480" cy="19118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F73F1-96F4-534E-B15B-D8A4C2EFB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75" y="4460346"/>
            <a:ext cx="11886848" cy="125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5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Four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(1) How Many Candies Can You Grab?</a:t>
            </a:r>
          </a:p>
          <a:p>
            <a:r>
              <a:rPr lang="en-US" sz="3600" dirty="0"/>
              <a:t>(2) How Many Candies Can Lebron Grab?</a:t>
            </a:r>
          </a:p>
          <a:p>
            <a:r>
              <a:rPr lang="en-US" sz="3600" dirty="0"/>
              <a:t>(3) Can You Taco Tongue and Evil Eyebrow?</a:t>
            </a:r>
          </a:p>
          <a:p>
            <a:r>
              <a:rPr lang="en-US" sz="3600" dirty="0"/>
              <a:t>(4) Does the Taco Tongue affect the Evil Eyebrow?</a:t>
            </a:r>
          </a:p>
        </p:txBody>
      </p:sp>
    </p:spTree>
    <p:extLst>
      <p:ext uri="{BB962C8B-B14F-4D97-AF65-F5344CB8AC3E}">
        <p14:creationId xmlns:p14="http://schemas.microsoft.com/office/powerpoint/2010/main" val="396035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6753"/>
            <a:ext cx="7721600" cy="137160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r>
              <a:rPr lang="en-US" sz="4400" dirty="0"/>
              <a:t>CANDY GRAB</a:t>
            </a:r>
            <a:br>
              <a:rPr lang="en-US" sz="4400" dirty="0"/>
            </a:br>
            <a:r>
              <a:rPr lang="en-US" sz="4400" dirty="0"/>
              <a:t>ENTER YOUR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3288"/>
            <a:ext cx="11297478" cy="1497495"/>
          </a:xfrm>
        </p:spPr>
        <p:txBody>
          <a:bodyPr>
            <a:normAutofit/>
          </a:bodyPr>
          <a:lstStyle/>
          <a:p>
            <a:r>
              <a:rPr lang="en-US" sz="6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www.tinyurl.com/CMCcandy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0902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391" y="5054973"/>
            <a:ext cx="11297478" cy="1497495"/>
          </a:xfrm>
        </p:spPr>
        <p:txBody>
          <a:bodyPr>
            <a:normAutofit/>
          </a:bodyPr>
          <a:lstStyle/>
          <a:p>
            <a:r>
              <a:rPr lang="en-US" sz="5000" dirty="0" err="1"/>
              <a:t>www.tinyurl.com</a:t>
            </a:r>
            <a:r>
              <a:rPr lang="en-US" sz="5000" dirty="0"/>
              <a:t>/</a:t>
            </a:r>
            <a:r>
              <a:rPr lang="en-US" sz="5000" dirty="0" err="1"/>
              <a:t>CMCtacotongue</a:t>
            </a:r>
            <a:endParaRPr lang="en-US" sz="5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CE3018-9661-FC48-8394-7778FEA67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210" y="906851"/>
            <a:ext cx="5784658" cy="38403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4E40D2-E782-1247-BF21-F0DCE2DDAD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081" t="3088" r="11112"/>
          <a:stretch/>
        </p:blipFill>
        <p:spPr>
          <a:xfrm>
            <a:off x="5696198" y="0"/>
            <a:ext cx="6495802" cy="474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9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143" y="1752602"/>
            <a:ext cx="11070459" cy="4694678"/>
          </a:xfrm>
        </p:spPr>
        <p:txBody>
          <a:bodyPr>
            <a:normAutofit/>
          </a:bodyPr>
          <a:lstStyle/>
          <a:p>
            <a:r>
              <a:rPr lang="en-US" sz="3600" dirty="0"/>
              <a:t>How were these lessons different from a traditional math lesson?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3891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5570</TotalTime>
  <Words>229</Words>
  <Application>Microsoft Macintosh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Essential</vt:lpstr>
      <vt:lpstr>STATS Content Every Math Teacher Should Know</vt:lpstr>
      <vt:lpstr>LINDSEY OR LUKE?</vt:lpstr>
      <vt:lpstr>Why is it important that Math teachers are comfortable with statistics?</vt:lpstr>
      <vt:lpstr>Math Content Areas on SAT</vt:lpstr>
      <vt:lpstr>SAT CONTENT SPECIFICATIONS</vt:lpstr>
      <vt:lpstr>Four Activities</vt:lpstr>
      <vt:lpstr> CANDY GRAB ENTER YOUR DATA</vt:lpstr>
      <vt:lpstr>PowerPoint Presentation</vt:lpstr>
      <vt:lpstr>Summary</vt:lpstr>
      <vt:lpstr>Experience First, Formalize Later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and the Redesigned SAT</dc:title>
  <dc:creator>Lindsey</dc:creator>
  <cp:lastModifiedBy>Lindsey Gallas</cp:lastModifiedBy>
  <cp:revision>63</cp:revision>
  <dcterms:created xsi:type="dcterms:W3CDTF">2016-07-16T16:16:26Z</dcterms:created>
  <dcterms:modified xsi:type="dcterms:W3CDTF">2019-11-11T02:49:02Z</dcterms:modified>
</cp:coreProperties>
</file>